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39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8" r:id="rId3"/>
    <p:sldId id="550" r:id="rId4"/>
    <p:sldId id="549" r:id="rId5"/>
    <p:sldId id="552" r:id="rId6"/>
    <p:sldId id="574" r:id="rId7"/>
    <p:sldId id="553" r:id="rId8"/>
    <p:sldId id="554" r:id="rId9"/>
    <p:sldId id="566" r:id="rId10"/>
    <p:sldId id="571" r:id="rId11"/>
    <p:sldId id="555" r:id="rId12"/>
    <p:sldId id="567" r:id="rId13"/>
    <p:sldId id="568" r:id="rId14"/>
    <p:sldId id="569" r:id="rId15"/>
    <p:sldId id="570" r:id="rId16"/>
    <p:sldId id="556" r:id="rId17"/>
    <p:sldId id="572" r:id="rId18"/>
    <p:sldId id="573" r:id="rId19"/>
    <p:sldId id="519" r:id="rId20"/>
    <p:sldId id="575" r:id="rId21"/>
    <p:sldId id="577" r:id="rId22"/>
  </p:sldIdLst>
  <p:sldSz cx="9144000" cy="6858000" type="screen4x3"/>
  <p:notesSz cx="7019925" cy="930592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 userDrawn="1">
          <p15:clr>
            <a:srgbClr val="A4A3A4"/>
          </p15:clr>
        </p15:guide>
        <p15:guide id="2" pos="221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FFF00"/>
    <a:srgbClr val="FF9900"/>
    <a:srgbClr val="00FFFF"/>
    <a:srgbClr val="33CC33"/>
    <a:srgbClr val="FF0000"/>
    <a:srgbClr val="CC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76" autoAdjust="0"/>
  </p:normalViewPr>
  <p:slideViewPr>
    <p:cSldViewPr snapToGrid="0">
      <p:cViewPr varScale="1">
        <p:scale>
          <a:sx n="101" d="100"/>
          <a:sy n="101" d="100"/>
        </p:scale>
        <p:origin x="50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2022" y="-120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7957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7957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40DFA331-A0ED-45CE-BD7F-E9F86E07F9D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4236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333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993" y="4420315"/>
            <a:ext cx="5615940" cy="41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/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333" y="8839014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645676A-3F7C-43AB-B6E5-AE962826385D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0419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Continuous </a:t>
            </a:r>
            <a:r>
              <a:rPr lang="en-US" smtClean="0"/>
              <a:t>Assessment (10%)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5676A-3F7C-43AB-B6E5-AE962826385D}" type="slidenum">
              <a:rPr lang="zh-TW" altLang="en-US" smtClean="0"/>
              <a:pPr>
                <a:defRPr/>
              </a:pPr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726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(For student’s self-study)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525916D-EE03-4FE7-A74C-BE5DF637B39C}" type="slidenum">
              <a:rPr lang="zh-TW" altLang="en-US" sz="1300" b="0" smtClean="0"/>
              <a:pPr/>
              <a:t>20</a:t>
            </a:fld>
            <a:endParaRPr lang="en-US" altLang="zh-TW" sz="1300" b="0" smtClean="0"/>
          </a:p>
        </p:txBody>
      </p:sp>
    </p:spTree>
    <p:extLst>
      <p:ext uri="{BB962C8B-B14F-4D97-AF65-F5344CB8AC3E}">
        <p14:creationId xmlns:p14="http://schemas.microsoft.com/office/powerpoint/2010/main" val="1053997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(For student’s self-study)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E17BA192-F36E-4089-8D49-C00809313558}" type="slidenum">
              <a:rPr lang="zh-TW" altLang="en-US" sz="1300" b="0" smtClean="0"/>
              <a:pPr/>
              <a:t>21</a:t>
            </a:fld>
            <a:endParaRPr lang="en-US" altLang="zh-TW" sz="1300" b="0" smtClean="0"/>
          </a:p>
        </p:txBody>
      </p:sp>
    </p:spTree>
    <p:extLst>
      <p:ext uri="{BB962C8B-B14F-4D97-AF65-F5344CB8AC3E}">
        <p14:creationId xmlns:p14="http://schemas.microsoft.com/office/powerpoint/2010/main" val="129664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5" name="Rectangle 16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6" name="Rectangle 17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7" name="Rectangle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0" name="Straight Connector 1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" name="Straight Connector 2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23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traight Connector 24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traight Connector 25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5" name="Straight Connector 26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Rectangle 2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7" name="Oval 2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8" name="Oval 29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9" name="Oval 3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0" name="Oval 31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1" name="Oval 32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32F5F-2B38-4228-9094-36698EEEACB9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2513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o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5" name="Rectangle 16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6" name="Rectangle 17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7" name="Rectangle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0" name="Straight Connector 1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" name="Straight Connector 2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23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traight Connector 24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4" name="Straight Connector 25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5" name="Straight Connector 26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Rectangle 2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7" name="Oval 2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8" name="Oval 29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9" name="Oval 3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0" name="Oval 31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1" name="Oval 32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Oval 29"/>
          <p:cNvSpPr/>
          <p:nvPr userDrawn="1"/>
        </p:nvSpPr>
        <p:spPr bwMode="auto">
          <a:xfrm>
            <a:off x="8305800" y="6096000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8" name="Slide Number Placeholder 28"/>
          <p:cNvSpPr txBox="1">
            <a:spLocks/>
          </p:cNvSpPr>
          <p:nvPr userDrawn="1"/>
        </p:nvSpPr>
        <p:spPr bwMode="auto">
          <a:xfrm>
            <a:off x="8321675" y="6157913"/>
            <a:ext cx="609600" cy="5175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>
              <a:defRPr/>
            </a:pPr>
            <a:fld id="{EF832F5F-2B38-4228-9094-36698EEEACB9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164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E850C-6584-4ABA-AFA1-EE5A9DEFFAE4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6437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5" name="Rectangle 16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6" name="Rectangle 17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7" name="Rectangle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" name="Straight Connector 19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traight Connector 20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Straight Connector 23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" name="Straight Connector 24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25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4" name="Oval 27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5" name="Oval 28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6" name="Oval 29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7" name="Oval 30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8" name="Oval 31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9" name="Straight Connector 32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C8EB1-8F7A-4BA2-B841-5CD3C52B336C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946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AF727-6ECC-400B-863B-A782E876668A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332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2EABC-5C83-4B1C-8B8C-2AEFDCACB10A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288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A36D5-4CB6-426C-900F-7B749D8E7060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523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HK" dirty="0"/>
              <a:t>ITE3001 IT Essentials - Services</a:t>
            </a:r>
            <a:endParaRPr lang="en-US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 smtClean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zh-TW" dirty="0"/>
              <a:t>GCIT315A : Produce an interactive website to meet user requirements ©VTC2012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32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1034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142288" y="6281738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6310313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A6E850C-6584-4ABA-AFA1-EE5A9DEFFAE4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3" name="Date Placeholder 6"/>
          <p:cNvSpPr txBox="1">
            <a:spLocks/>
          </p:cNvSpPr>
          <p:nvPr userDrawn="1"/>
        </p:nvSpPr>
        <p:spPr>
          <a:xfrm>
            <a:off x="157162" y="82550"/>
            <a:ext cx="2431659" cy="384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b="0" kern="1200" smtClean="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pPr algn="l">
              <a:defRPr/>
            </a:pPr>
            <a:r>
              <a:rPr lang="en-US" altLang="zh-HK" dirty="0"/>
              <a:t>IT Essentials – Smart</a:t>
            </a:r>
            <a:r>
              <a:rPr lang="en-US" altLang="zh-HK" baseline="0" dirty="0"/>
              <a:t> Living (ITE3009)</a:t>
            </a:r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7" r:id="rId2"/>
    <p:sldLayoutId id="2147484082" r:id="rId3"/>
    <p:sldLayoutId id="2147484083" r:id="rId4"/>
    <p:sldLayoutId id="2147484076" r:id="rId5"/>
    <p:sldLayoutId id="2147484077" r:id="rId6"/>
    <p:sldLayoutId id="2147484084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killsbuild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ensorflow.org/js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gle" TargetMode="External"/><Relationship Id="rId2" Type="http://schemas.openxmlformats.org/officeDocument/2006/relationships/hyperlink" Target="https://en.wikipedia.org/wiki/Google_Brai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79965" y="476005"/>
            <a:ext cx="8191893" cy="1978025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+mj-ea"/>
              </a:rPr>
              <a:t>Artificial </a:t>
            </a:r>
            <a:r>
              <a:rPr lang="en-US" altLang="zh-TW" dirty="0" smtClean="0">
                <a:ea typeface="+mj-ea"/>
              </a:rPr>
              <a:t>Intelligence</a:t>
            </a:r>
            <a:br>
              <a:rPr lang="en-US" altLang="zh-TW" dirty="0" smtClean="0">
                <a:ea typeface="+mj-ea"/>
              </a:rPr>
            </a:br>
            <a:r>
              <a:rPr lang="en-US" altLang="zh-TW" dirty="0">
                <a:ea typeface="+mj-ea"/>
              </a:rPr>
              <a:t/>
            </a:r>
            <a:br>
              <a:rPr lang="en-US" altLang="zh-TW" dirty="0">
                <a:ea typeface="+mj-ea"/>
              </a:rPr>
            </a:br>
            <a:r>
              <a:rPr lang="en-US" altLang="zh-TW" sz="1800" dirty="0" smtClean="0">
                <a:ea typeface="+mj-ea"/>
              </a:rPr>
              <a:t>Classification of </a:t>
            </a:r>
            <a:r>
              <a:rPr lang="en-US" altLang="zh-TW" sz="1800" dirty="0" smtClean="0"/>
              <a:t>Image </a:t>
            </a:r>
            <a:r>
              <a:rPr lang="en-US" altLang="zh-TW" sz="1800" dirty="0"/>
              <a:t>/ Sound / </a:t>
            </a:r>
            <a:r>
              <a:rPr lang="en-US" altLang="zh-TW" sz="1800" dirty="0" smtClean="0"/>
              <a:t>Pose</a:t>
            </a:r>
            <a:r>
              <a:rPr lang="en-US" altLang="zh-TW" sz="1800" dirty="0" smtClean="0">
                <a:ea typeface="+mj-ea"/>
              </a:rPr>
              <a:t> using Teachable Machine</a:t>
            </a:r>
            <a:r>
              <a:rPr lang="en-US" altLang="zh-TW" dirty="0">
                <a:ea typeface="+mj-ea"/>
              </a:rPr>
              <a:t/>
            </a:r>
            <a:br>
              <a:rPr lang="en-US" altLang="zh-TW" dirty="0">
                <a:ea typeface="+mj-ea"/>
              </a:rPr>
            </a:b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://teachablemachine.withgoogle.com/</a:t>
            </a:r>
            <a:endParaRPr lang="en-US" altLang="zh-TW" sz="2000" dirty="0"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91" y="2533161"/>
            <a:ext cx="7534275" cy="4171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dirty="0"/>
              <a:t>Export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006023" cy="5236947"/>
          </a:xfrm>
        </p:spPr>
        <p:txBody>
          <a:bodyPr>
            <a:normAutofit/>
          </a:bodyPr>
          <a:lstStyle/>
          <a:p>
            <a:r>
              <a:rPr lang="en-US" dirty="0"/>
              <a:t>You can export your model to use it in projects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63" y="1885560"/>
            <a:ext cx="6040176" cy="489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dirty="0"/>
              <a:t>Machine learning has limits!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r>
              <a:rPr lang="en-US" dirty="0"/>
              <a:t>Images are just numbers &amp; patterns of pixels to a computer</a:t>
            </a:r>
          </a:p>
          <a:p>
            <a:r>
              <a:rPr lang="en-US" dirty="0"/>
              <a:t>So you </a:t>
            </a:r>
            <a:r>
              <a:rPr lang="en-US" dirty="0">
                <a:solidFill>
                  <a:srgbClr val="FF0000"/>
                </a:solidFill>
              </a:rPr>
              <a:t>haven’t truly taught it what a banana </a:t>
            </a:r>
            <a:r>
              <a:rPr lang="en-US" i="1" dirty="0">
                <a:solidFill>
                  <a:srgbClr val="FF0000"/>
                </a:solidFill>
              </a:rPr>
              <a:t>is</a:t>
            </a:r>
            <a:r>
              <a:rPr lang="en-US" dirty="0"/>
              <a:t>… we taught it that THIS — a </a:t>
            </a:r>
            <a:r>
              <a:rPr lang="en-US" dirty="0">
                <a:solidFill>
                  <a:srgbClr val="FF0000"/>
                </a:solidFill>
              </a:rPr>
              <a:t>yellow shape against a background</a:t>
            </a:r>
            <a:r>
              <a:rPr lang="en-US" dirty="0"/>
              <a:t>, is labelled a ripe banana — it’s just</a:t>
            </a:r>
            <a:r>
              <a:rPr lang="en-US" dirty="0">
                <a:solidFill>
                  <a:srgbClr val="FF0000"/>
                </a:solidFill>
              </a:rPr>
              <a:t> pixels </a:t>
            </a:r>
            <a:r>
              <a:rPr lang="en-US" dirty="0"/>
              <a:t>to the computer.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81" y="4123591"/>
            <a:ext cx="4423680" cy="25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Get confused with two bananas?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r>
              <a:rPr lang="en-US" dirty="0"/>
              <a:t>the model never saw samples that looked like that while it was training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12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67" y="2159894"/>
            <a:ext cx="3294584" cy="469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7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Different Backgrounds &amp; 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r>
              <a:rPr lang="en-US" dirty="0"/>
              <a:t>Evaluating your bananas on a different background, like a different color wall — does it still work?</a:t>
            </a:r>
          </a:p>
          <a:p>
            <a:r>
              <a:rPr lang="en-US" dirty="0"/>
              <a:t>On this new background, it gets some of the classes a little confused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13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27" y="2939142"/>
            <a:ext cx="2185121" cy="3918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81" y="2939143"/>
            <a:ext cx="2384056" cy="39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9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Make the model more robust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r>
              <a:rPr lang="en-US" dirty="0"/>
              <a:t>Add more images of your bananas in </a:t>
            </a:r>
            <a:r>
              <a:rPr lang="en-US" dirty="0">
                <a:solidFill>
                  <a:srgbClr val="FF0000"/>
                </a:solidFill>
              </a:rPr>
              <a:t>different environments </a:t>
            </a:r>
            <a:r>
              <a:rPr lang="en-US" dirty="0"/>
              <a:t>to make your model </a:t>
            </a:r>
            <a:r>
              <a:rPr lang="en-US" dirty="0">
                <a:solidFill>
                  <a:srgbClr val="FF0000"/>
                </a:solidFill>
              </a:rPr>
              <a:t>more robust</a:t>
            </a:r>
            <a:r>
              <a:rPr lang="en-US" dirty="0"/>
              <a:t>, so that it can work on different backgrounds.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14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7183"/>
            <a:ext cx="3997537" cy="342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09" y="3192373"/>
            <a:ext cx="2374549" cy="3650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45" y="3176832"/>
            <a:ext cx="2408241" cy="36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Try to trick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r>
              <a:rPr lang="en-US" dirty="0"/>
              <a:t>Hold up a photo of a banana! Or a drawing of a banana! Or a toy that looks like a banana! 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15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66" y="2068349"/>
            <a:ext cx="2865992" cy="47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57" y="274638"/>
            <a:ext cx="8893308" cy="8306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factors affect the robustness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174333" cy="523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increase the robustness of the model</a:t>
            </a:r>
          </a:p>
          <a:p>
            <a:r>
              <a:rPr lang="en-US" dirty="0"/>
              <a:t>Sample size and varieties</a:t>
            </a:r>
          </a:p>
          <a:p>
            <a:pPr lvl="1"/>
            <a:r>
              <a:rPr lang="en-US" dirty="0"/>
              <a:t> Larger sample sizes and more varieties per each category </a:t>
            </a:r>
          </a:p>
          <a:p>
            <a:r>
              <a:rPr lang="en-US" dirty="0"/>
              <a:t>Background and Lighting</a:t>
            </a:r>
          </a:p>
          <a:p>
            <a:pPr lvl="1"/>
            <a:r>
              <a:rPr lang="en-US" dirty="0"/>
              <a:t>Clean background image and consistent lighting would be better. </a:t>
            </a:r>
          </a:p>
          <a:p>
            <a:r>
              <a:rPr lang="en-US" dirty="0"/>
              <a:t>Orientation</a:t>
            </a:r>
          </a:p>
          <a:p>
            <a:pPr lvl="1"/>
            <a:r>
              <a:rPr lang="en-US" dirty="0"/>
              <a:t>Different orientation of object images are included in the samples.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150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57" y="274638"/>
            <a:ext cx="8893308" cy="830681"/>
          </a:xfrm>
        </p:spPr>
        <p:txBody>
          <a:bodyPr>
            <a:normAutofit/>
          </a:bodyPr>
          <a:lstStyle/>
          <a:p>
            <a:r>
              <a:rPr lang="en-US" b="1" dirty="0"/>
              <a:t>Use Cases of AI in our daily life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6977"/>
            <a:ext cx="5740924" cy="41741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17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74" y="4931715"/>
            <a:ext cx="4096526" cy="20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57" y="274638"/>
            <a:ext cx="8893308" cy="830681"/>
          </a:xfrm>
        </p:spPr>
        <p:txBody>
          <a:bodyPr>
            <a:normAutofit/>
          </a:bodyPr>
          <a:lstStyle/>
          <a:p>
            <a:r>
              <a:rPr lang="en-US" b="1" dirty="0"/>
              <a:t>AI system for Covid-19 diagnosis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18</a:t>
            </a:fld>
            <a:endParaRPr lang="en-US" altLang="zh-TW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984375"/>
            <a:ext cx="5698288" cy="487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7" y="1772036"/>
            <a:ext cx="3572758" cy="21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5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6926" y="200242"/>
            <a:ext cx="8060076" cy="11459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Continuous </a:t>
            </a:r>
            <a:r>
              <a:rPr lang="en-US" b="1" dirty="0" smtClean="0"/>
              <a:t>Assessment – AI Workshop </a:t>
            </a:r>
            <a:br>
              <a:rPr lang="en-US" b="1" dirty="0" smtClean="0"/>
            </a:br>
            <a:r>
              <a:rPr lang="en-US" sz="2200" b="1" dirty="0" smtClean="0"/>
              <a:t>“</a:t>
            </a:r>
            <a:r>
              <a:rPr lang="en-GB" sz="2200" b="1" dirty="0" smtClean="0"/>
              <a:t>Snake </a:t>
            </a:r>
            <a:r>
              <a:rPr lang="en-GB" sz="2200" b="1" dirty="0"/>
              <a:t>Game by using Teachable machine and </a:t>
            </a:r>
            <a:r>
              <a:rPr lang="en-GB" sz="2200" b="1" dirty="0" smtClean="0"/>
              <a:t>p5.js”</a:t>
            </a:r>
            <a:endParaRPr lang="en-US" sz="2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0586" y="1096090"/>
            <a:ext cx="7467600" cy="4873752"/>
          </a:xfrm>
        </p:spPr>
        <p:txBody>
          <a:bodyPr/>
          <a:lstStyle/>
          <a:p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1026" name="Picture 2" descr="Chrome's beloved dino game may soon be joined by Snake, whole ...">
            <a:extLst>
              <a:ext uri="{FF2B5EF4-FFF2-40B4-BE49-F238E27FC236}">
                <a16:creationId xmlns:a16="http://schemas.microsoft.com/office/drawing/2014/main" id="{22D9D09D-DCAE-4FE2-9558-7B2F480D3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63" y="1605403"/>
            <a:ext cx="7759002" cy="436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8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dirty="0"/>
              <a:t>What is Teachable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Teachable Machine is a web-based tool that makes creating machine learning models fast, easy, and accessible to everyone. </a:t>
            </a:r>
          </a:p>
          <a:p>
            <a:endParaRPr lang="en-US" dirty="0"/>
          </a:p>
          <a:p>
            <a:r>
              <a:rPr lang="en-US" dirty="0"/>
              <a:t>Train a computer to recognize your own images, sounds, &amp; poses. A fast, easy way to create machine learning models for your sites, apps, and more – no expertise or coding required.</a:t>
            </a:r>
          </a:p>
          <a:p>
            <a:endParaRPr lang="en-US" dirty="0"/>
          </a:p>
          <a:p>
            <a:r>
              <a:rPr lang="en-US" dirty="0"/>
              <a:t>An AI experiment made from Google since 2017.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364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3476068"/>
            <a:ext cx="4403725" cy="3381932"/>
          </a:xfrm>
          <a:prstGeom prst="rect">
            <a:avLst/>
          </a:prstGeom>
        </p:spPr>
      </p:pic>
      <p:sp>
        <p:nvSpPr>
          <p:cNvPr id="69634" name="Content Placeholder 5"/>
          <p:cNvSpPr>
            <a:spLocks noGrp="1"/>
          </p:cNvSpPr>
          <p:nvPr>
            <p:ph sz="quarter" idx="1"/>
          </p:nvPr>
        </p:nvSpPr>
        <p:spPr>
          <a:xfrm>
            <a:off x="432594" y="1353704"/>
            <a:ext cx="7467600" cy="4873625"/>
          </a:xfrm>
        </p:spPr>
        <p:txBody>
          <a:bodyPr/>
          <a:lstStyle/>
          <a:p>
            <a:r>
              <a:rPr lang="en-US" altLang="en-US" sz="2000" dirty="0" smtClean="0"/>
              <a:t>Visit the “IBM </a:t>
            </a:r>
            <a:r>
              <a:rPr lang="en-US" altLang="en-US" sz="2000" dirty="0" err="1" smtClean="0"/>
              <a:t>SkillsBuild</a:t>
            </a:r>
            <a:r>
              <a:rPr lang="en-US" altLang="en-US" sz="2000" dirty="0" smtClean="0"/>
              <a:t> for Students” learning platform (</a:t>
            </a:r>
            <a:r>
              <a:rPr lang="en-US" altLang="en-US" sz="2000" u="sng" dirty="0" smtClean="0">
                <a:hlinkClick r:id="rId4"/>
              </a:rPr>
              <a:t>https://skillsbuild.org/</a:t>
            </a:r>
            <a:r>
              <a:rPr lang="en-US" altLang="en-US" sz="2000" dirty="0" smtClean="0"/>
              <a:t>)</a:t>
            </a:r>
          </a:p>
          <a:p>
            <a:r>
              <a:rPr lang="en-US" altLang="en-US" sz="2000" dirty="0" smtClean="0">
                <a:solidFill>
                  <a:srgbClr val="FF0000"/>
                </a:solidFill>
              </a:rPr>
              <a:t>Sign up </a:t>
            </a:r>
            <a:r>
              <a:rPr lang="en-US" altLang="en-US" sz="2000" dirty="0" smtClean="0"/>
              <a:t>and Register a </a:t>
            </a:r>
            <a:r>
              <a:rPr lang="en-US" altLang="en-US" sz="2000" dirty="0" smtClean="0">
                <a:solidFill>
                  <a:srgbClr val="FF0000"/>
                </a:solidFill>
              </a:rPr>
              <a:t>FREE</a:t>
            </a:r>
            <a:r>
              <a:rPr lang="en-US" altLang="en-US" sz="2000" dirty="0" smtClean="0"/>
              <a:t> account with your CNA email (Use my Custom ID account)</a:t>
            </a:r>
          </a:p>
          <a:p>
            <a:r>
              <a:rPr lang="en-US" altLang="en-US" sz="2000" dirty="0" smtClean="0"/>
              <a:t>Select the topic “</a:t>
            </a:r>
            <a:r>
              <a:rPr lang="en-US" altLang="en-US" sz="2000" dirty="0" smtClean="0">
                <a:solidFill>
                  <a:srgbClr val="FF0000"/>
                </a:solidFill>
              </a:rPr>
              <a:t>What is Artificial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</a:rPr>
              <a:t>Intelligence?</a:t>
            </a:r>
            <a:r>
              <a:rPr lang="en-US" altLang="en-US" sz="2000" dirty="0" smtClean="0"/>
              <a:t>” and click “Go to this activity” after login.</a:t>
            </a:r>
          </a:p>
          <a:p>
            <a:endParaRPr lang="en-US" altLang="en-US" sz="2000" dirty="0" smtClean="0"/>
          </a:p>
          <a:p>
            <a:endParaRPr lang="en-US" altLang="en-US" sz="2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69635" name="Title 4"/>
          <p:cNvSpPr>
            <a:spLocks noGrp="1"/>
          </p:cNvSpPr>
          <p:nvPr>
            <p:ph type="title"/>
          </p:nvPr>
        </p:nvSpPr>
        <p:spPr bwMode="auto">
          <a:xfrm>
            <a:off x="446809" y="119783"/>
            <a:ext cx="7939088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 b="1" cap="none" smtClean="0"/>
              <a:t>IBM SkillsBuild learning platform  (Self-study) 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55575" y="6318250"/>
            <a:ext cx="3948113" cy="43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/>
            <a:fld id="{10A2978A-3E8D-480A-8A65-DFD9FEA77910}" type="slidenum">
              <a:rPr lang="zh-TW" altLang="en-US" sz="1200" b="0" smtClean="0">
                <a:solidFill>
                  <a:schemeClr val="tx2"/>
                </a:solidFill>
              </a:rPr>
              <a:pPr algn="l"/>
              <a:t>20</a:t>
            </a:fld>
            <a:endParaRPr lang="en-US" altLang="zh-TW" sz="1200" b="0" smtClean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5220" y="4729671"/>
            <a:ext cx="1479705" cy="23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3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en-US" altLang="en-US" sz="2000" dirty="0" smtClean="0"/>
              <a:t>Follow the learning paths and complete the Mini Quiz to earn a Completion Certificate.</a:t>
            </a:r>
          </a:p>
          <a:p>
            <a:endParaRPr lang="en-US" altLang="en-US" sz="2000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71684" name="Title 4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939088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 b="1" cap="none" smtClean="0"/>
              <a:t>IBM SkillsBuild learning platform  (Self-study) </a:t>
            </a:r>
          </a:p>
        </p:txBody>
      </p:sp>
      <p:sp>
        <p:nvSpPr>
          <p:cNvPr id="7168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55575" y="6318250"/>
            <a:ext cx="3948113" cy="43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l"/>
            <a:fld id="{7F628F99-AFFE-4BE8-9CEB-A56B2733EB66}" type="slidenum">
              <a:rPr lang="zh-TW" altLang="en-US" sz="1200" b="0" smtClean="0">
                <a:solidFill>
                  <a:schemeClr val="tx2"/>
                </a:solidFill>
              </a:rPr>
              <a:pPr algn="l"/>
              <a:t>21</a:t>
            </a:fld>
            <a:endParaRPr lang="en-US" altLang="zh-TW" sz="1200" b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6" y="2438887"/>
            <a:ext cx="4444342" cy="341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961" y="2256324"/>
            <a:ext cx="2588563" cy="1818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109" y="2255496"/>
            <a:ext cx="2589743" cy="1819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180" y="4257674"/>
            <a:ext cx="3244108" cy="25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867"/>
            <a:ext cx="8103996" cy="830681"/>
          </a:xfrm>
        </p:spPr>
        <p:txBody>
          <a:bodyPr/>
          <a:lstStyle/>
          <a:p>
            <a:r>
              <a:rPr lang="en-US" dirty="0"/>
              <a:t>How do I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548"/>
            <a:ext cx="7467600" cy="487375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" y="1862739"/>
            <a:ext cx="9029700" cy="47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19735"/>
            <a:ext cx="8281989" cy="931164"/>
          </a:xfrm>
        </p:spPr>
        <p:txBody>
          <a:bodyPr>
            <a:normAutofit/>
          </a:bodyPr>
          <a:lstStyle/>
          <a:p>
            <a:r>
              <a:rPr lang="en-US" dirty="0"/>
              <a:t>What can I use to teach it?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4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225"/>
            <a:ext cx="9144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5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03996" cy="830681"/>
          </a:xfrm>
        </p:spPr>
        <p:txBody>
          <a:bodyPr/>
          <a:lstStyle/>
          <a:p>
            <a:r>
              <a:rPr lang="en-US" b="1" dirty="0"/>
              <a:t>TensorFlow.js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1" y="1284432"/>
            <a:ext cx="8580286" cy="5236947"/>
          </a:xfrm>
        </p:spPr>
        <p:txBody>
          <a:bodyPr>
            <a:normAutofit/>
          </a:bodyPr>
          <a:lstStyle/>
          <a:p>
            <a:r>
              <a:rPr lang="en-US" dirty="0"/>
              <a:t>The models you make with Teachable Machine are real </a:t>
            </a:r>
            <a:r>
              <a:rPr lang="en-US" u="sng" dirty="0">
                <a:hlinkClick r:id="rId2"/>
              </a:rPr>
              <a:t>TensorFlow.js</a:t>
            </a:r>
            <a:r>
              <a:rPr lang="en-US" dirty="0"/>
              <a:t> models that work anywhere javascript runs, so they play nice with tools like Glitch, P5.js, Node.js &amp; more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5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2" y="3135024"/>
            <a:ext cx="6571372" cy="32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03996" cy="830681"/>
          </a:xfrm>
        </p:spPr>
        <p:txBody>
          <a:bodyPr/>
          <a:lstStyle/>
          <a:p>
            <a:r>
              <a:rPr lang="en-US" b="1" dirty="0"/>
              <a:t>What is TensorFlow?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1" y="1284432"/>
            <a:ext cx="8580286" cy="5236947"/>
          </a:xfrm>
        </p:spPr>
        <p:txBody>
          <a:bodyPr>
            <a:normAutofit/>
          </a:bodyPr>
          <a:lstStyle/>
          <a:p>
            <a:r>
              <a:rPr lang="en-US" dirty="0"/>
              <a:t>TensorFlow is an open source library for numerical computation and large-scale machine learning.</a:t>
            </a:r>
          </a:p>
          <a:p>
            <a:r>
              <a:rPr lang="en-US" dirty="0"/>
              <a:t>TensorFlow was developed by the </a:t>
            </a:r>
            <a:r>
              <a:rPr lang="en-US" dirty="0">
                <a:hlinkClick r:id="rId2" tooltip="Google Brain"/>
              </a:rPr>
              <a:t>Google Brain</a:t>
            </a:r>
            <a:r>
              <a:rPr lang="en-US" dirty="0"/>
              <a:t> team for internal </a:t>
            </a:r>
            <a:r>
              <a:rPr lang="en-US" dirty="0">
                <a:hlinkClick r:id="rId3" tooltip="Google"/>
              </a:rPr>
              <a:t>Google</a:t>
            </a:r>
            <a:r>
              <a:rPr lang="en-US" dirty="0"/>
              <a:t> use</a:t>
            </a:r>
          </a:p>
          <a:p>
            <a:r>
              <a:rPr lang="en-US" dirty="0"/>
              <a:t>TensorFlow can train and run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deep neural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" y="4419746"/>
            <a:ext cx="6105525" cy="2562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864" y="3419489"/>
            <a:ext cx="3558753" cy="20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Example (how ripe a banana is?)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596365" cy="5236947"/>
          </a:xfrm>
        </p:spPr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dirty="0">
                <a:solidFill>
                  <a:srgbClr val="FF0000"/>
                </a:solidFill>
              </a:rPr>
              <a:t>four classes </a:t>
            </a:r>
            <a:r>
              <a:rPr lang="en-US" dirty="0"/>
              <a:t>“</a:t>
            </a:r>
            <a:r>
              <a:rPr lang="en-US" i="1" dirty="0"/>
              <a:t>Too early</a:t>
            </a:r>
            <a:r>
              <a:rPr lang="en-US" dirty="0"/>
              <a:t>”, “</a:t>
            </a:r>
            <a:r>
              <a:rPr lang="en-US" i="1" dirty="0"/>
              <a:t>Ripe</a:t>
            </a:r>
            <a:r>
              <a:rPr lang="en-US" dirty="0"/>
              <a:t>”, “</a:t>
            </a:r>
            <a:r>
              <a:rPr lang="en-US" i="1" dirty="0"/>
              <a:t>Too Late</a:t>
            </a:r>
            <a:r>
              <a:rPr lang="en-US" dirty="0"/>
              <a:t>” and “</a:t>
            </a:r>
            <a:r>
              <a:rPr lang="en-US" i="1" dirty="0"/>
              <a:t>No banana</a:t>
            </a:r>
            <a:r>
              <a:rPr lang="en-US" dirty="0"/>
              <a:t>”</a:t>
            </a:r>
          </a:p>
          <a:p>
            <a:r>
              <a:rPr lang="en-US" dirty="0"/>
              <a:t>Give each class </a:t>
            </a:r>
            <a:r>
              <a:rPr lang="en-US" dirty="0">
                <a:solidFill>
                  <a:srgbClr val="FF0000"/>
                </a:solidFill>
              </a:rPr>
              <a:t>image samples </a:t>
            </a:r>
            <a:r>
              <a:rPr lang="en-US" dirty="0"/>
              <a:t>to learn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7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0" y="2576146"/>
            <a:ext cx="3606423" cy="4281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35" y="2558027"/>
            <a:ext cx="2884176" cy="2140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76" y="4708173"/>
            <a:ext cx="2874076" cy="21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b="1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284432"/>
            <a:ext cx="8006023" cy="5236947"/>
          </a:xfrm>
        </p:spPr>
        <p:txBody>
          <a:bodyPr>
            <a:normAutofit/>
          </a:bodyPr>
          <a:lstStyle/>
          <a:p>
            <a:r>
              <a:rPr lang="en-US" dirty="0"/>
              <a:t>The model is trained locally in your machine (PC), no training data (image) is being uploaded. </a:t>
            </a:r>
          </a:p>
          <a:p>
            <a:r>
              <a:rPr lang="en-US" dirty="0"/>
              <a:t>Do not switch tab during training!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34" y="2854944"/>
            <a:ext cx="6045050" cy="38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96365" cy="830681"/>
          </a:xfrm>
        </p:spPr>
        <p:txBody>
          <a:bodyPr>
            <a:normAutofit/>
          </a:bodyPr>
          <a:lstStyle/>
          <a:p>
            <a:r>
              <a:rPr lang="en-US" dirty="0"/>
              <a:t>Preview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9588" y="6337300"/>
            <a:ext cx="609600" cy="520700"/>
          </a:xfrm>
        </p:spPr>
        <p:txBody>
          <a:bodyPr/>
          <a:lstStyle/>
          <a:p>
            <a:pPr>
              <a:defRPr/>
            </a:pPr>
            <a:fld id="{C51A2921-3A47-4149-8431-BAB812D0C78C}" type="slidenum">
              <a:rPr lang="zh-TW" altLang="en-US" smtClean="0"/>
              <a:pPr>
                <a:defRPr/>
              </a:pPr>
              <a:t>9</a:t>
            </a:fld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636"/>
            <a:ext cx="3167790" cy="4879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373" y="1978636"/>
            <a:ext cx="3007623" cy="4930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579" y="1978636"/>
            <a:ext cx="3065421" cy="48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41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9495</TotalTime>
  <Words>632</Words>
  <Application>Microsoft Office PowerPoint</Application>
  <PresentationFormat>On-screen Show (4:3)</PresentationFormat>
  <Paragraphs>83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MS PGothic</vt:lpstr>
      <vt:lpstr>新細明體</vt:lpstr>
      <vt:lpstr>Arial</vt:lpstr>
      <vt:lpstr>Century Schoolbook</vt:lpstr>
      <vt:lpstr>Times New Roman</vt:lpstr>
      <vt:lpstr>Wingdings</vt:lpstr>
      <vt:lpstr>Wingdings 2</vt:lpstr>
      <vt:lpstr>Oriel</vt:lpstr>
      <vt:lpstr>Artificial Intelligence  Classification of Image / Sound / Pose using Teachable Machine https://teachablemachine.withgoogle.com/</vt:lpstr>
      <vt:lpstr>What is Teachable Machine?</vt:lpstr>
      <vt:lpstr>How do I use it?</vt:lpstr>
      <vt:lpstr>What can I use to teach it?</vt:lpstr>
      <vt:lpstr>TensorFlow.js</vt:lpstr>
      <vt:lpstr>What is TensorFlow?</vt:lpstr>
      <vt:lpstr>Example (how ripe a banana is?)</vt:lpstr>
      <vt:lpstr>Training</vt:lpstr>
      <vt:lpstr>Preview</vt:lpstr>
      <vt:lpstr>Export Model</vt:lpstr>
      <vt:lpstr>Machine learning has limits!</vt:lpstr>
      <vt:lpstr>Get confused with two bananas?</vt:lpstr>
      <vt:lpstr>Different Backgrounds &amp; Lighting</vt:lpstr>
      <vt:lpstr>Make the model more robust</vt:lpstr>
      <vt:lpstr>Try to trick it!</vt:lpstr>
      <vt:lpstr>What factors affect the robustness of model</vt:lpstr>
      <vt:lpstr>Use Cases of AI in our daily life</vt:lpstr>
      <vt:lpstr>AI system for Covid-19 diagnosis</vt:lpstr>
      <vt:lpstr>Continuous Assessment – AI Workshop  “Snake Game by using Teachable machine and p5.js”</vt:lpstr>
      <vt:lpstr>IBM SkillsBuild learning platform  (Self-study) </vt:lpstr>
      <vt:lpstr>IBM SkillsBuild learning platform  (Self-study)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ERD</dc:title>
  <dc:subject>MIT3503</dc:subject>
  <dc:creator>Chinese User</dc:creator>
  <cp:lastModifiedBy>Dr. Wilson CHO</cp:lastModifiedBy>
  <cp:revision>365</cp:revision>
  <cp:lastPrinted>2019-06-21T08:27:22Z</cp:lastPrinted>
  <dcterms:created xsi:type="dcterms:W3CDTF">2003-09-29T12:21:05Z</dcterms:created>
  <dcterms:modified xsi:type="dcterms:W3CDTF">2021-08-11T05:13:15Z</dcterms:modified>
</cp:coreProperties>
</file>